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FC26B-4629-4C3D-86D1-B389695D7CC2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BFEC5-29FC-49BC-A56E-660A7B7B086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44824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систем и системный анализ. 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Мыслительный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и мыслительные операции.</a:t>
            </a:r>
          </a:p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мышления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593" y="260648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Теоретическое понятийное мышление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– это такое мышление, пользуясь которым человек выполняет действия в уме, непосредственно не имея дела с опытом, получаемым при помощи органов чувств. Он обсуждает и ищет решение задачи от начала и до конца в уме, пользуясь готовыми знаниями, понятиями, суждениями, умозаключениями.</a:t>
            </a:r>
          </a:p>
          <a:p>
            <a:pPr indent="542925"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Теоретическое образное мышление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отличается от понятийного тем, что материалом, который использует человек для решения задачи, являются не готовые понятия, суждения, которые извлекаются из памяти или творчески воссоздаются воображением.</a:t>
            </a:r>
          </a:p>
          <a:p>
            <a:pPr indent="542925"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Особенность наглядно-образного мышления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состоит в том, что мыслительный процесс непосредственно связан с восприятием. Человек здесь привязан к действительности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.</a:t>
            </a:r>
          </a:p>
          <a:p>
            <a:pPr indent="542925"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Наглядно-действенное мышление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Aharoni" panose="02010803020104030203" pitchFamily="2" charset="-79"/>
              </a:rPr>
              <a:t>представляет собой практическую преобразовательную деятельность, осуществляемую человеком при взаимодействием с реальными предметами.</a:t>
            </a:r>
            <a:endParaRPr lang="ru-RU" sz="240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9239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Одну из классификаций типов мыслительной деятельности людей предложил К. Юнг. Он выделил следующие типы людей по характеру мышления: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интуитивный тип – характеризуется преобладанием эмоций над логикой и доминированием правого полушария головного мозга над левым;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мыслительный тип – ему свойственен рационализм и преобладание левого полушария мозга над правым, логики над интуицией.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Критерием истинности для интуитивного типа выступает ощущение правильности и практика, а для мыслительного типа – эксперимент и логическая безупречность вывода.</a:t>
            </a:r>
          </a:p>
        </p:txBody>
      </p:sp>
    </p:spTree>
    <p:extLst>
      <p:ext uri="{BB962C8B-B14F-4D97-AF65-F5344CB8AC3E}">
        <p14:creationId xmlns:p14="http://schemas.microsoft.com/office/powerpoint/2010/main" xmlns="" val="8804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582341"/>
            <a:ext cx="849694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cs typeface="Aharoni" panose="02010803020104030203" pitchFamily="2" charset="-79"/>
              </a:rPr>
              <a:t>Мышление кратко характеризуется следующими особенностями.</a:t>
            </a:r>
          </a:p>
          <a:p>
            <a:pPr algn="just"/>
            <a:endParaRPr lang="ru-RU" sz="2400" dirty="0">
              <a:solidFill>
                <a:srgbClr val="002060"/>
              </a:solidFill>
              <a:cs typeface="Aharoni" panose="02010803020104030203" pitchFamily="2" charset="-79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cs typeface="Aharoni" panose="02010803020104030203" pitchFamily="2" charset="-79"/>
              </a:rPr>
              <a:t>1. Имеет опосредованный характер.</a:t>
            </a:r>
          </a:p>
          <a:p>
            <a:pPr algn="just"/>
            <a:endParaRPr lang="ru-RU" sz="2400" dirty="0">
              <a:solidFill>
                <a:srgbClr val="002060"/>
              </a:solidFill>
              <a:cs typeface="Aharoni" panose="02010803020104030203" pitchFamily="2" charset="-79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cs typeface="Aharoni" panose="02010803020104030203" pitchFamily="2" charset="-79"/>
              </a:rPr>
              <a:t>2. Опирается на имеющиеся у человека знания.</a:t>
            </a:r>
          </a:p>
          <a:p>
            <a:pPr algn="just"/>
            <a:endParaRPr lang="ru-RU" sz="2400" dirty="0">
              <a:solidFill>
                <a:srgbClr val="002060"/>
              </a:solidFill>
              <a:cs typeface="Aharoni" panose="02010803020104030203" pitchFamily="2" charset="-79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cs typeface="Aharoni" panose="02010803020104030203" pitchFamily="2" charset="-79"/>
              </a:rPr>
              <a:t>3. Отражает связи и отношения между предметами в словесной форме.</a:t>
            </a:r>
          </a:p>
          <a:p>
            <a:pPr algn="just"/>
            <a:endParaRPr lang="ru-RU" sz="2400" dirty="0">
              <a:solidFill>
                <a:srgbClr val="002060"/>
              </a:solidFill>
              <a:cs typeface="Aharoni" panose="02010803020104030203" pitchFamily="2" charset="-79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cs typeface="Aharoni" panose="02010803020104030203" pitchFamily="2" charset="-79"/>
              </a:rPr>
              <a:t>4. Связано с практической работой.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45632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7166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Группы методов научного познания</a:t>
            </a:r>
          </a:p>
          <a:p>
            <a:endParaRPr lang="ru-RU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2643182"/>
            <a:ext cx="87868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Всеобщие (диалектический и метафизический).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Общенаучные методы (эмпирического и теоретического познания).</a:t>
            </a:r>
          </a:p>
          <a:p>
            <a:pPr marL="342900" indent="-342900">
              <a:buAutoNum type="arabicPeriod"/>
            </a:pP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</a:rPr>
              <a:t>Частнонаучные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– используются в рамках конкретных наук.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716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</a:rPr>
              <a:t>Сущность научного познания</a:t>
            </a:r>
            <a:endParaRPr lang="ru-RU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2000240"/>
            <a:ext cx="9144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Всякое новое знание связано о старым.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Новый шаг в научном познании предусматривает</a:t>
            </a:r>
          </a:p>
          <a:p>
            <a:pPr marL="342900" indent="-342900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     пересмотр старых концепций их </a:t>
            </a:r>
          </a:p>
          <a:p>
            <a:pPr marL="342900" indent="-342900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     диалектическое отрицание.</a:t>
            </a:r>
          </a:p>
          <a:p>
            <a:pPr marL="342900" indent="-342900"/>
            <a:endParaRPr lang="ru-RU" sz="3200" dirty="0"/>
          </a:p>
          <a:p>
            <a:pPr marL="342900" indent="-342900" algn="ctr"/>
            <a:r>
              <a:rPr lang="ru-RU" sz="3200" b="1" dirty="0" smtClean="0">
                <a:solidFill>
                  <a:srgbClr val="C00000"/>
                </a:solidFill>
              </a:rPr>
              <a:t>Главная цель в жизни – это генерация нового!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785794"/>
            <a:ext cx="6542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Схема развития человека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1571612"/>
            <a:ext cx="77867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Накопление знаний, умений, навыков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Восприятие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Разум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Мышление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Сознание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Воображение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Мораль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Интеллект 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928670"/>
            <a:ext cx="83054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Этапы развития способности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2071678"/>
            <a:ext cx="88204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Расширяйте свой кругозор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Будьте любознательны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Обогащайтесь знаниями смежных наук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Пополняйте и углубляйте знания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Развивайте четкость мышления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1435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Пути развития творческих способностей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3000372"/>
            <a:ext cx="87868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Всесторонний анализ проблем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Публичное обсуждение ситуаций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Проведение круглых столов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Организация деловых игр, дискуссий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Использование метода полемики</a:t>
            </a:r>
          </a:p>
          <a:p>
            <a:pPr marL="342900" indent="-342900">
              <a:buAutoNum type="arabicPeriod"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7148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Алгоритм творческого процесса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2976" y="1928802"/>
            <a:ext cx="80010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Выявление недостатков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Осознание потребности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Определение способов их устранения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Вынашивание идеи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Озарение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Проверка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solidFill>
                  <a:srgbClr val="002060"/>
                </a:solidFill>
              </a:rPr>
              <a:t>Создание образца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2867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Технология творческого процесса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2143116"/>
            <a:ext cx="88582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Выявление связей, зависимостей, противоречий.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Формулирование предложений, гипотез, выводов.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Постановка проблем, задач, вопросов.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Решение проблем и разработка предложений.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84296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Основные элементы структуры науки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2000240"/>
            <a:ext cx="8572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Теория – систематизация научных данных о фактах, явлениях и процессах;</a:t>
            </a:r>
          </a:p>
          <a:p>
            <a:pPr marL="342900" indent="-342900" algn="just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Законы – изложение объема научных данных в наиболее простой (понятной) форме.</a:t>
            </a:r>
          </a:p>
          <a:p>
            <a:pPr marL="342900" indent="-342900" algn="just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Научные факты – основной материал для научных выводов, обобщения законов.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7148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Побуждения, связанные с творческим процессом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2500306"/>
            <a:ext cx="88582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Стремление к самоутверждению.</a:t>
            </a:r>
          </a:p>
          <a:p>
            <a:pPr marL="266700" indent="-266700">
              <a:buFontTx/>
              <a:buChar char="-"/>
            </a:pP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Желание к самоутверждению, проявлению своей индивидуальности.</a:t>
            </a:r>
          </a:p>
          <a:p>
            <a:pPr marL="266700" indent="-266700">
              <a:buFontTx/>
              <a:buChar char="-"/>
            </a:pP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Любопытство, желание узнать как устроена природа.</a:t>
            </a:r>
          </a:p>
          <a:p>
            <a:pPr>
              <a:buFontTx/>
              <a:buChar char="-"/>
            </a:pP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Общественная полезность. 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967335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подход и системное мышление.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Теоретическое мышление.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4100331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843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400" b="1" dirty="0">
                <a:solidFill>
                  <a:srgbClr val="002060"/>
                </a:solidFill>
              </a:rPr>
              <a:t>Системным называется мышление</a:t>
            </a:r>
            <a:r>
              <a:rPr lang="ru-RU" sz="2400" dirty="0">
                <a:solidFill>
                  <a:srgbClr val="002060"/>
                </a:solidFill>
              </a:rPr>
              <a:t>, при котором, познавая мир, человек способен устанавливать связи между явлением и предметами, выявлять существующие закономерности, прогнозировать их развитие и решать возникающие проблемы. Термин «системное мышление» используют в практической психологии и (ещё чаще) в педагогической практике. В этом случае под системным понимают такое мышление, при котором объект мыслительной деятельности рассматривается как система, имеющая соответствующие свойства, отношения и закономерности.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13636864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000" dirty="0">
                <a:solidFill>
                  <a:srgbClr val="002060"/>
                </a:solidFill>
              </a:rPr>
              <a:t>Помимо теоретических, складываются практические предпосылки формирования системного мышления. С этой целью создаются новые курсы и предметы, создающие новые целостные представления о картине мира на основе системного подхода.</a:t>
            </a:r>
          </a:p>
          <a:p>
            <a:pPr indent="542925" algn="just"/>
            <a:endParaRPr lang="ru-RU" sz="2000" dirty="0">
              <a:solidFill>
                <a:srgbClr val="002060"/>
              </a:solidFill>
            </a:endParaRPr>
          </a:p>
          <a:p>
            <a:pPr indent="542925" algn="just"/>
            <a:r>
              <a:rPr lang="ru-RU" sz="2000" dirty="0">
                <a:solidFill>
                  <a:srgbClr val="002060"/>
                </a:solidFill>
              </a:rPr>
              <a:t>Практически системное мышление проявляется в овладении некоторыми умениями: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Рассматривать окружающие нас явления и объекты как системы, развивающиеся и взаимосвязанные.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Устанавливать причинно-следственные связи, анализировать ситуации, обнаруживать противоречия, решать возникающие проблемы.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Находить неявные, скрытые связи и зависимости.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Делать выводы, и на их основе предвидеть возможные последствия.</a:t>
            </a:r>
          </a:p>
        </p:txBody>
      </p:sp>
    </p:spTree>
    <p:extLst>
      <p:ext uri="{BB962C8B-B14F-4D97-AF65-F5344CB8AC3E}">
        <p14:creationId xmlns:p14="http://schemas.microsoft.com/office/powerpoint/2010/main" xmlns="" val="4762819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203" y="908720"/>
            <a:ext cx="89289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</a:rPr>
              <a:t>Развитие системного мышления предполагает получение и совершенствование определённых умений и навыков: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рассматривать происходящие явления, процессы, ситуации как определённую систему;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выявлять основные, базовые элементы системы;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владеть анализом и синтезом настолько, чтобы творчески использовать уже имеющуюся базу знаний и генерировать новые идеи;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уметь в условиях системного анализа оценивать ситуацию критически;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иметь навык рефлексии (осмысления, самоанализа, оценки своей деятельности в процессе системного анализа процессов или явлений);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</a:rPr>
              <a:t>—  уметь анализировать и прогнозировать развитие системы.</a:t>
            </a:r>
          </a:p>
        </p:txBody>
      </p:sp>
    </p:spTree>
    <p:extLst>
      <p:ext uri="{BB962C8B-B14F-4D97-AF65-F5344CB8AC3E}">
        <p14:creationId xmlns:p14="http://schemas.microsoft.com/office/powerpoint/2010/main" xmlns="" val="9641022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cs typeface="Aharoni" panose="02010803020104030203" pitchFamily="2" charset="-79"/>
              </a:rPr>
              <a:t>Технология </a:t>
            </a:r>
            <a:r>
              <a:rPr lang="ru-RU" sz="2400" b="1" dirty="0">
                <a:solidFill>
                  <a:srgbClr val="002060"/>
                </a:solidFill>
                <a:cs typeface="Aharoni" panose="02010803020104030203" pitchFamily="2" charset="-79"/>
              </a:rPr>
              <a:t>системного мышления содержит ряд пошаговых рекомендаций: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415123"/>
            <a:ext cx="89644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1.Определить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«рамки», для этого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задать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ориентиры на перспективу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задач, которые необходимо решить на пути к цели.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2.Определить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процесс. Для этого: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Решить,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процессы управления будут задействованы (это может быть развитие, создание, воссоздание и т.д.)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происходящие процессы.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 процесс, который нужно изменить.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ситуацию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границы системы управления.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схемы: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 выявить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моменты для работы системы;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 выявить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взаимозависимость этих моментов;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 установить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существующие между ними связи;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 выявить,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процессы важны для успешного продвижения дела;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 распределить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по тем местам, где задачи для достижения целей могут быть решены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42350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032" y="1196752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известно о затруднениях: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 какие задачи в данный момент не имеют ни ресурсов, ни путей решения;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 каковы проблемы;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 каких связей не хватает, какие из существующих являются проблемными?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новых организованностей: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каковы они;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 какие из них останутся неизменными;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 какие из них получат иные функции;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 в каком материале они будут работать.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организованностями понимаются люди, группы, организации. Материалом для организованностей служат персонал, технологии, оснащение, программное обеспечение.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новых специалистов.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озвучить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требования к персоналу.</a:t>
            </a:r>
          </a:p>
        </p:txBody>
      </p:sp>
    </p:spTree>
    <p:extLst>
      <p:ext uri="{BB962C8B-B14F-4D97-AF65-F5344CB8AC3E}">
        <p14:creationId xmlns:p14="http://schemas.microsoft.com/office/powerpoint/2010/main" xmlns="" val="40840243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571480"/>
            <a:ext cx="6587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Виды умозаключений</a:t>
            </a:r>
            <a:endParaRPr lang="ru-RU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1857364"/>
            <a:ext cx="82153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/>
              <a:t>Формально-логическое  (идет от большой посылки через меньшую к выводу).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Диалектическое – переход от противоречий на уровне явлений к сущностным противоречиям разного уровня.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42918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Диалектическое умозаключение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2500306"/>
            <a:ext cx="940472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Логически упорядоченное движение мысли через: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              - выявление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              - четкую формулировку</a:t>
            </a:r>
          </a:p>
          <a:p>
            <a:pPr marL="1882775" indent="-1882775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              - заострение и разрешение</a:t>
            </a:r>
          </a:p>
          <a:p>
            <a:pPr marL="1882775" indent="-1882775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                 противоречий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764704"/>
            <a:ext cx="41974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Категории знаний</a:t>
            </a:r>
            <a:endParaRPr lang="ru-RU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928802"/>
            <a:ext cx="85011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Фундаментальные – добыча новых  знаний: = теория закономерности = гипотеза, явление.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Прикладные – разработка способов их использования: = способ, вещество = устройство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4106" y="428604"/>
            <a:ext cx="6394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Методы исследования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071678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Исторический.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Метод натурного наблюдения.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Экспериментальный.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Статистический.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Логический: </a:t>
            </a:r>
          </a:p>
          <a:p>
            <a:pPr marL="342900" indent="-342900"/>
            <a:r>
              <a:rPr lang="ru-RU" sz="3200" dirty="0" smtClean="0"/>
              <a:t>                       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индукция – от частного к общему,</a:t>
            </a:r>
          </a:p>
          <a:p>
            <a:pPr marL="342900" indent="-342900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                       дедукция – от общего к частному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3859" y="785794"/>
            <a:ext cx="63818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Общенаучные методы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928802"/>
            <a:ext cx="83582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Натурный – непосредственный.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Модельный – изучается другой объект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Эмпирический – накопление фактов.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Теоретический – обобщение данных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Системный – целостный, с учетом связей реальной действительности.</a:t>
            </a:r>
          </a:p>
          <a:p>
            <a:pPr marL="342900" indent="-342900">
              <a:buAutoNum type="arabicPeriod"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720840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функция мышления – познание сущности вещей и явлений, закономерных связей между ними, что является необходимым условием для использования их в практической деятельности. Прежде чем сделать что-либо, человек представляет, что надо делать и как он будет делать. Создание нового сначала в форме «идеального» (образа или идеи) есть процесс воображения, в нем осуществляется преобразование прошлого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опыта.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2112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84784"/>
            <a:ext cx="820891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</a:rPr>
              <a:t>Таким образом, мышление и воображение – два взаимосвязанных психических познавательных процесса, в которых с помощью достигнутых знаний отражается действительность.</a:t>
            </a:r>
          </a:p>
          <a:p>
            <a:pPr algn="just"/>
            <a:endParaRPr lang="ru-RU" sz="2400" dirty="0">
              <a:solidFill>
                <a:srgbClr val="002060"/>
              </a:solidFill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На практике мышление как отдельный психический процесс не существует, оно незримо присутствует во всех других познавательных процессах: восприятии, внимании, воображении, памяти, речи. Высшие формы этих процессов обязательно связаны с мышлением, и степень его участия определяет их уровень развития.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0796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59340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</a:rPr>
              <a:t>Специфический результат мышления – обобщенное отражение класса предметов в их наиболее существенных особенностях.</a:t>
            </a:r>
          </a:p>
          <a:p>
            <a:pPr algn="just"/>
            <a:endParaRPr lang="ru-RU" sz="2400" dirty="0">
              <a:solidFill>
                <a:srgbClr val="002060"/>
              </a:solidFill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Мышление – это особого рода теоретическая и практическая деятельность, предполагающая систему включённых в неё действий и операций преобразовательного и познавательного характера.</a:t>
            </a:r>
          </a:p>
        </p:txBody>
      </p:sp>
    </p:spTree>
    <p:extLst>
      <p:ext uri="{BB962C8B-B14F-4D97-AF65-F5344CB8AC3E}">
        <p14:creationId xmlns:p14="http://schemas.microsoft.com/office/powerpoint/2010/main" xmlns="" val="2535084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1435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Формы мышления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2214554"/>
            <a:ext cx="88582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Суждение – форма мышления, отражающая объекты действительности в их связях.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Умозаключение – это вывод из суждений, дающих новое.</a:t>
            </a:r>
          </a:p>
          <a:p>
            <a:pPr marL="342900" indent="-342900"/>
            <a:r>
              <a:rPr lang="ru-RU" sz="3200" dirty="0" smtClean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1353</Words>
  <Application>Microsoft Office PowerPoint</Application>
  <PresentationFormat>Экран (4:3)</PresentationFormat>
  <Paragraphs>165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ЕЛЕНА-СВЕТЛАКОВА</dc:creator>
  <cp:lastModifiedBy>ЕЛЕНА-СВЕТЛАКОВА</cp:lastModifiedBy>
  <cp:revision>1</cp:revision>
  <dcterms:created xsi:type="dcterms:W3CDTF">2019-10-28T12:44:53Z</dcterms:created>
  <dcterms:modified xsi:type="dcterms:W3CDTF">2019-10-28T12:45:47Z</dcterms:modified>
</cp:coreProperties>
</file>